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F24E6-9278-48E9-BCC1-AC23E24F5A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81ED3-92E1-4B09-9AE0-4CF03D7F2F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31E95-7068-4CB0-A6A5-DA8A0DC1CB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69110-C1C2-42D2-B42A-7E6DA3A180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AC105-C87E-4EB7-B3EF-D51DA579E5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B63E9-DC5F-4741-B6ED-B50A429490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A0522-F690-4175-84FF-1674001FC9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B4025-FA4D-4435-A794-9704330EAC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BB6FC-7AC7-447A-9AF3-7DF862B6FA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2812D-149C-438A-A083-F180710942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92DA3-D641-46D8-967A-C386EEEDE2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50B8E0-736C-4311-809A-2470841A5E8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55;&#1088;&#1080;&#1090;&#1095;&#1072;%20&#1044;&#1074;&#1072;%20&#1050;&#1091;&#1074;&#1096;&#1080;&#1085;&#1072;.mp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7;&#1083;&#1086;&#1085;%20&#1080;%20&#1089;&#1083;&#1077;&#1087;&#1099;&#1077;%20&#1084;&#1091;&#1076;&#1088;&#1077;&#1094;&#1099;%20_%20&#1059;&#1095;&#1105;&#1085;&#1099;&#1081;%20&#1089;&#1087;&#1086;&#1088;%20_%20&#1057;&#1072;&#1084;&#1091;&#1080;&#1083;%20&#1052;&#1072;&#1088;&#1096;&#1072;&#1082;%20_%20&#1055;&#1088;&#1080;&#1090;&#1095;&#1072;%20(1)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3717032"/>
            <a:ext cx="6984776" cy="2520280"/>
          </a:xfrm>
          <a:solidFill>
            <a:srgbClr val="FFFF00"/>
          </a:solidFill>
        </p:spPr>
        <p:txBody>
          <a:bodyPr/>
          <a:lstStyle/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Классный час</a:t>
            </a:r>
          </a:p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13.03.19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>
                <a:solidFill>
                  <a:srgbClr val="7030A0"/>
                </a:solidFill>
              </a:rPr>
              <a:t>Что такое неуживчивость? Какого человека называют неуживчивым?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>
              <a:buNone/>
            </a:pPr>
            <a:r>
              <a:rPr lang="ru-RU" sz="2800" b="1" dirty="0"/>
              <a:t>Неуживчивость - это неумение и нежелание налаживать контакты с ближними,  жить в согласии, провоцирование конфликтов, выражение недовольства по любому поводу. Неуживчивый человек воспринимает данное поведение как норму.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85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5793507"/>
          </a:xfrm>
          <a:solidFill>
            <a:srgbClr val="92D050"/>
          </a:solidFill>
        </p:spPr>
        <p:txBody>
          <a:bodyPr/>
          <a:lstStyle/>
          <a:p>
            <a:pPr marL="0" indent="0">
              <a:buNone/>
            </a:pPr>
            <a:r>
              <a:rPr lang="ru-RU" sz="1200" b="1" dirty="0"/>
              <a:t>1.</a:t>
            </a:r>
          </a:p>
          <a:p>
            <a:r>
              <a:rPr lang="ru-RU" sz="1400" b="1" dirty="0"/>
              <a:t>Кто привык беситься, тому ни с кем не ужиться</a:t>
            </a:r>
          </a:p>
          <a:p>
            <a:r>
              <a:rPr lang="ru-RU" sz="1400" b="1" dirty="0"/>
              <a:t>Сену с огнем не ужиться</a:t>
            </a:r>
          </a:p>
          <a:p>
            <a:r>
              <a:rPr lang="ru-RU" sz="1400" b="1" dirty="0"/>
              <a:t>Благородство не в крови, а в характере.</a:t>
            </a:r>
          </a:p>
          <a:p>
            <a:r>
              <a:rPr lang="ru-RU" sz="1400" b="1" dirty="0"/>
              <a:t>Вспыльчивый — не умный.</a:t>
            </a:r>
          </a:p>
          <a:p>
            <a:r>
              <a:rPr lang="ru-RU" sz="1400" b="1" dirty="0"/>
              <a:t>Грубость и гордость растут на одном дереве</a:t>
            </a:r>
          </a:p>
          <a:p>
            <a:r>
              <a:rPr lang="ru-RU" sz="1400" b="1" dirty="0"/>
              <a:t>Двух одинаковых людей не бывает.</a:t>
            </a:r>
          </a:p>
          <a:p>
            <a:pPr marL="0" indent="0">
              <a:buNone/>
            </a:pPr>
            <a:r>
              <a:rPr lang="ru-RU" sz="1400" b="1" dirty="0"/>
              <a:t>2.</a:t>
            </a:r>
          </a:p>
          <a:p>
            <a:r>
              <a:rPr lang="ru-RU" sz="1400" b="1" dirty="0"/>
              <a:t>Кто всему знает меру, тот своего добьётся.</a:t>
            </a:r>
          </a:p>
          <a:p>
            <a:r>
              <a:rPr lang="ru-RU" sz="1400" b="1" dirty="0"/>
              <a:t>Кто завидует, тот страдает</a:t>
            </a:r>
          </a:p>
          <a:p>
            <a:r>
              <a:rPr lang="ru-RU" sz="1400" b="1" dirty="0"/>
              <a:t>Поступая осторожно и обдуманно, многого добьёшься.</a:t>
            </a:r>
          </a:p>
          <a:p>
            <a:r>
              <a:rPr lang="ru-RU" sz="1400" b="1" dirty="0"/>
              <a:t>Приветливое лицо — лучшее блюдо.</a:t>
            </a:r>
          </a:p>
          <a:p>
            <a:r>
              <a:rPr lang="ru-RU" sz="1400" b="1" dirty="0" err="1"/>
              <a:t>Самолюб</a:t>
            </a:r>
            <a:r>
              <a:rPr lang="ru-RU" sz="1400" b="1" dirty="0"/>
              <a:t> никому не люб.</a:t>
            </a:r>
          </a:p>
          <a:p>
            <a:r>
              <a:rPr lang="ru-RU" sz="1400" b="1" dirty="0"/>
              <a:t>Стремиться — значит жить</a:t>
            </a:r>
          </a:p>
          <a:p>
            <a:pPr marL="0" indent="0">
              <a:buNone/>
            </a:pPr>
            <a:r>
              <a:rPr lang="ru-RU" sz="1400" b="1" dirty="0"/>
              <a:t>3.</a:t>
            </a:r>
          </a:p>
          <a:p>
            <a:r>
              <a:rPr lang="ru-RU" sz="1400" b="1" dirty="0"/>
              <a:t>Чем больше чести, тем больше трудностей.</a:t>
            </a:r>
          </a:p>
          <a:p>
            <a:r>
              <a:rPr lang="ru-RU" sz="1400" b="1" dirty="0"/>
              <a:t>Гнев — не друг и не советчик.</a:t>
            </a:r>
          </a:p>
          <a:p>
            <a:r>
              <a:rPr lang="ru-RU" sz="1400" b="1" dirty="0"/>
              <a:t>Достоинство человека определяется только его поступками.</a:t>
            </a:r>
          </a:p>
          <a:p>
            <a:r>
              <a:rPr lang="ru-RU" sz="1400" b="1" dirty="0"/>
              <a:t>Каждый недостаток заключает в себе некоторые достоинства, и каждое достоинство — некоторые недостатки.</a:t>
            </a:r>
          </a:p>
          <a:p>
            <a:r>
              <a:rPr lang="ru-RU" sz="1400" b="1" dirty="0"/>
              <a:t>Нетерпеливые часто платят дорого за то, что терпеливым достаётся бесплатно.</a:t>
            </a:r>
          </a:p>
          <a:p>
            <a:r>
              <a:rPr lang="ru-RU" sz="1400" b="1" dirty="0"/>
              <a:t>Не человека суди, а его привычки.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037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/>
              <a:t>Прочтите, обдумайте и объясните, что значит данное  </a:t>
            </a:r>
            <a:r>
              <a:rPr lang="ru-RU" sz="2800" b="1" dirty="0" smtClean="0"/>
              <a:t>выражение: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lvl="1"/>
            <a:r>
              <a:rPr lang="ru-RU" dirty="0">
                <a:solidFill>
                  <a:srgbClr val="7030A0"/>
                </a:solidFill>
              </a:rPr>
              <a:t>Неуживчивый характер, прежде всего, вредит самому его обладателю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 marL="457200" lvl="1" indent="0">
              <a:buNone/>
            </a:pPr>
            <a:endParaRPr lang="ru-RU" dirty="0">
              <a:solidFill>
                <a:srgbClr val="7030A0"/>
              </a:solidFill>
            </a:endParaRPr>
          </a:p>
          <a:p>
            <a:pPr lvl="1"/>
            <a:r>
              <a:rPr lang="ru-RU" dirty="0">
                <a:solidFill>
                  <a:srgbClr val="7030A0"/>
                </a:solidFill>
              </a:rPr>
              <a:t>Тяжелый характер, неуживчивость, обида — каково это, быть не в ладу со всем миром</a:t>
            </a:r>
            <a:r>
              <a:rPr lang="ru-RU" dirty="0" smtClean="0">
                <a:solidFill>
                  <a:srgbClr val="7030A0"/>
                </a:solidFill>
              </a:rPr>
              <a:t>?</a:t>
            </a:r>
          </a:p>
          <a:p>
            <a:pPr marL="457200" lvl="1" indent="0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lvl="1"/>
            <a:r>
              <a:rPr lang="ru-RU" dirty="0">
                <a:solidFill>
                  <a:srgbClr val="7030A0"/>
                </a:solidFill>
              </a:rPr>
              <a:t>Удел неуживчивости – одиночество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1368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/>
              <a:t>Прочтите, подумайте и объясните, какой смысл вложили наш предки в поговорки: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lvl="0"/>
            <a:r>
              <a:rPr lang="ru-RU" sz="4400" b="1" dirty="0">
                <a:solidFill>
                  <a:srgbClr val="7030A0"/>
                </a:solidFill>
              </a:rPr>
              <a:t>Тяжелый характер – ноша не из </a:t>
            </a:r>
            <a:r>
              <a:rPr lang="ru-RU" sz="4400" b="1" dirty="0" smtClean="0">
                <a:solidFill>
                  <a:srgbClr val="7030A0"/>
                </a:solidFill>
              </a:rPr>
              <a:t>лёгких.</a:t>
            </a:r>
            <a:endParaRPr lang="ru-RU" sz="4400" b="1" dirty="0">
              <a:solidFill>
                <a:srgbClr val="7030A0"/>
              </a:solidFill>
            </a:endParaRPr>
          </a:p>
          <a:p>
            <a:pPr lvl="0"/>
            <a:r>
              <a:rPr lang="ru-RU" sz="4400" b="1" dirty="0">
                <a:solidFill>
                  <a:srgbClr val="7030A0"/>
                </a:solidFill>
              </a:rPr>
              <a:t>Живут дружно, как кошка с собакой. </a:t>
            </a:r>
          </a:p>
          <a:p>
            <a:pPr lvl="0"/>
            <a:r>
              <a:rPr lang="ru-RU" sz="4400" b="1" dirty="0">
                <a:solidFill>
                  <a:srgbClr val="7030A0"/>
                </a:solidFill>
              </a:rPr>
              <a:t>Два черта в одном болоте не живут.</a:t>
            </a:r>
          </a:p>
          <a:p>
            <a:pPr marL="457200" lvl="1" indent="0">
              <a:buNone/>
            </a:pPr>
            <a:endParaRPr lang="ru-RU" sz="4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779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/>
              <a:t>№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457200" lvl="1" indent="0" algn="just">
              <a:buNone/>
            </a:pPr>
            <a:r>
              <a:rPr lang="ru-RU" sz="2000" b="1" dirty="0">
                <a:solidFill>
                  <a:srgbClr val="7030A0"/>
                </a:solidFill>
              </a:rPr>
              <a:t>Когда-то я работал PR-директором на одном из телеканалов Уфы. Там же познакомился с Альбертом, техническим директором, мастером своего дела,  который отвечал за всю технику, начиная от телефонных кабелей и заканчивая дорогими камерами для съёмок. Он оказался очень сложным и раздражительным человеком. Когда я только пришёл на телеканал, мне казалось, что нет человека противнее его! С ним очень тяжело завести разговор, потому что он мог просто проигнорировать, встать и уйти. Его нельзя было ни в чём переубедить, трудно переспорить даже тогда, когда он не разбирался в теме. С мнением генерального директора он тоже не считался, если был убеждён в своей правоте.</a:t>
            </a:r>
          </a:p>
          <a:p>
            <a:pPr marL="457200" lvl="1" indent="0" algn="jus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277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/>
              <a:t>№ </a:t>
            </a: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457200" lvl="1" indent="0" algn="just">
              <a:buNone/>
            </a:pPr>
            <a:r>
              <a:rPr lang="ru-RU" sz="2200" b="1" dirty="0">
                <a:solidFill>
                  <a:srgbClr val="7030A0"/>
                </a:solidFill>
              </a:rPr>
              <a:t>За почти девять лет работы агентства я могу вспомнить четыре случая, когда к нам приходили, но недолго работали профи с не самым лучшим характером. Одна девушка очень любила поплакать. Нагрубил клиент, не так посмотрел коллега — она тут же кидалась в рёв. Сидеть с ней рядом и общаться никто не хотел. Пиарщики в основном люди циничные, а её перепады настроения и необходимость постоянно уделять ей дополнительное внимание ужасно отвлекали. В итоге через какое-то время она осталась одна, а остальные предпочитали сидеть в другой части </a:t>
            </a:r>
            <a:r>
              <a:rPr lang="ru-RU" sz="2200" b="1" dirty="0" err="1">
                <a:solidFill>
                  <a:srgbClr val="7030A0"/>
                </a:solidFill>
              </a:rPr>
              <a:t>оупенспейса</a:t>
            </a:r>
            <a:r>
              <a:rPr lang="ru-RU" sz="2200" b="1" dirty="0">
                <a:solidFill>
                  <a:srgbClr val="7030A0"/>
                </a:solidFill>
              </a:rPr>
              <a:t>, в тесноте, лишь бы не с ней рядом. </a:t>
            </a:r>
          </a:p>
          <a:p>
            <a:pPr marL="457200" lvl="1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407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/>
              <a:t>№ </a:t>
            </a: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solidFill>
                  <a:srgbClr val="7030A0"/>
                </a:solidFill>
              </a:rPr>
              <a:t>В моём департаменте был сотрудник, который выполнял треть объёма продаж подразделения, но отвлекал на себя слишком много внимания. Он спорил по пустякам, требовал, чтобы руководитель бросил всё и занимался только его проблемами. Ситуация становилась неуправляемой, причём всё это происходило на глазах у других сотрудников.</a:t>
            </a:r>
          </a:p>
          <a:p>
            <a:pPr marL="457200" lvl="1" indent="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123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800" b="1" dirty="0" smtClean="0"/>
              <a:t>Умеете </a:t>
            </a:r>
            <a:r>
              <a:rPr lang="ru-RU" sz="2800" b="1" dirty="0"/>
              <a:t>ли лично вы работать в коллективе?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457200" lvl="1" indent="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l6.miass.ru/uploads/storage/d5c636d5149185d45dc39003dd3926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0486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9114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Старая, мудрая притча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457200" lvl="1" indent="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s://p4.tabor.ru/feed/2018-06-30/3731972/1030516_760x500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984776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723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5530626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 smtClean="0">
                <a:solidFill>
                  <a:srgbClr val="7030A0"/>
                </a:solidFill>
              </a:rPr>
              <a:t>И </a:t>
            </a:r>
            <a:r>
              <a:rPr lang="ru-RU" sz="1600" b="1" dirty="0">
                <a:solidFill>
                  <a:srgbClr val="7030A0"/>
                </a:solidFill>
              </a:rPr>
              <a:t>как бы не писали складно,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Не просто быть - одна команда!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В огонь и в воду друг за дружкой,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Делиться хлебом четвертушкой!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 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И пить, и есть с одною чашки,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Всегда шагать в одной упряжке!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И мысли, цели, устремленья,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Читать в глазах в одно мгновенье!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 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Команда может поддержать,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Любить, ценить и уважать!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Не может тени быть сомненья…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Команда – это исключенье!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 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В ней все друг друга уважают,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В одну дуду всегда играют!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И каждый в ней один кулак,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Поверьте мне, всё это так!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 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В моей команде – ТЫ и Я!</a:t>
            </a:r>
            <a:br>
              <a:rPr lang="ru-RU" sz="1600" b="1" dirty="0">
                <a:solidFill>
                  <a:srgbClr val="7030A0"/>
                </a:solidFill>
              </a:rPr>
            </a:br>
            <a:r>
              <a:rPr lang="ru-RU" sz="1600" b="1" dirty="0">
                <a:solidFill>
                  <a:srgbClr val="7030A0"/>
                </a:solidFill>
              </a:rPr>
              <a:t> А вместе МЫ -  одна семья!</a:t>
            </a: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User\Desktop\Коллектив\employee-engagemen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417927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376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3717032"/>
            <a:ext cx="6984776" cy="2520280"/>
          </a:xfrm>
          <a:solidFill>
            <a:srgbClr val="FFFF00"/>
          </a:solidFill>
        </p:spPr>
        <p:txBody>
          <a:bodyPr/>
          <a:lstStyle/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Классный час</a:t>
            </a:r>
          </a:p>
          <a:p>
            <a:r>
              <a:rPr lang="ru-RU" sz="4000" b="1" dirty="0"/>
              <a:t>«Коллектив и команда-синонимы?»</a:t>
            </a:r>
          </a:p>
        </p:txBody>
      </p:sp>
    </p:spTree>
    <p:extLst>
      <p:ext uri="{BB962C8B-B14F-4D97-AF65-F5344CB8AC3E}">
        <p14:creationId xmlns:p14="http://schemas.microsoft.com/office/powerpoint/2010/main" val="143400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3200" b="1" dirty="0"/>
              <a:t>Рисунок солнца</a:t>
            </a:r>
            <a:r>
              <a:rPr lang="ru-RU" sz="3200" b="1" dirty="0" smtClean="0"/>
              <a:t>. Задание</a:t>
            </a:r>
            <a:r>
              <a:rPr lang="ru-RU" sz="3200" b="1" dirty="0"/>
              <a:t>.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92D050"/>
          </a:solidFill>
        </p:spPr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/>
              <a:t>Каждой команде на </a:t>
            </a:r>
            <a:r>
              <a:rPr lang="ru-RU" b="1" dirty="0" smtClean="0"/>
              <a:t>время (3 мин) </a:t>
            </a:r>
            <a:r>
              <a:rPr lang="ru-RU" b="1" dirty="0"/>
              <a:t>необходимо нарисовать на бумаге А3 солнце со 100 лучами.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Документы\Семья!!!!!!!!!\фон\My_new_fons_next 100\84 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59"/>
            <a:ext cx="9429719" cy="78089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3200" b="1" dirty="0"/>
              <a:t>Характеристика команды и коллектива, их сходство и отличия.</a:t>
            </a:r>
          </a:p>
        </p:txBody>
      </p:sp>
      <p:pic>
        <p:nvPicPr>
          <p:cNvPr id="4098" name="Picture 2" descr="D:\Документы\Семья!!!!!!!!!\фон\My_new_fons_next 100\84 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73122" y="14359014"/>
            <a:ext cx="12211050" cy="9058276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60985"/>
              </p:ext>
            </p:extLst>
          </p:nvPr>
        </p:nvGraphicFramePr>
        <p:xfrm>
          <a:off x="755576" y="1484782"/>
          <a:ext cx="7848872" cy="52063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4027"/>
                <a:gridCol w="3924845"/>
              </a:tblGrid>
              <a:tr h="593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Команда	                                                                               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Коллектив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3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Присутствует совместная цель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Участники связаны межличностными отношениями и общими задачами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3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</a:rPr>
                        <a:t>Успех группы ставится выше личных интересов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Каждый участник преследует свои интересы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900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Подразумевает сплоченность участников, минимальную конфликтность и наличие доверия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Не всегда бывает дружным, возможны ссоры и разногласия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3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</a:rPr>
                        <a:t>Предполагает редкие встречи людей для решения общих вопросов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Его члены взаимодействуют друг с другом на регулярной основе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3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</a:rPr>
                        <a:t>Максимальное количество участников не превышает 20 человек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Число входящих в него людей ничем не ограничено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3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Чем обширнее состав, тем хуже результат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Большое количество участников повышает производительность труда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3600" b="1" dirty="0" smtClean="0"/>
              <a:t>Что такое </a:t>
            </a:r>
            <a:r>
              <a:rPr lang="ru-RU" sz="3600" b="1" dirty="0"/>
              <a:t>команда?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Что </a:t>
            </a:r>
            <a:r>
              <a:rPr lang="ru-RU" sz="3600" b="1" dirty="0"/>
              <a:t>такое </a:t>
            </a:r>
            <a:r>
              <a:rPr lang="ru-RU" sz="3600" b="1" dirty="0" smtClean="0"/>
              <a:t>коллектив?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493096"/>
          </a:xfrm>
          <a:solidFill>
            <a:srgbClr val="92D050"/>
          </a:solidFill>
        </p:spPr>
        <p:txBody>
          <a:bodyPr/>
          <a:lstStyle/>
          <a:p>
            <a:r>
              <a:rPr lang="ru-RU" sz="2400" b="1" dirty="0"/>
              <a:t>Команда </a:t>
            </a:r>
            <a:r>
              <a:rPr lang="ru-RU" sz="2400" dirty="0"/>
              <a:t>– группа людей, связанных общими целями, стремлениями, интересами. Главными принципами ее существования являются доверие и сплоченность. </a:t>
            </a:r>
          </a:p>
          <a:p>
            <a:r>
              <a:rPr lang="ru-RU" sz="2400" b="1" dirty="0" smtClean="0"/>
              <a:t>Коллективом</a:t>
            </a:r>
            <a:r>
              <a:rPr lang="ru-RU" sz="2400" dirty="0" smtClean="0"/>
              <a:t> </a:t>
            </a:r>
            <a:r>
              <a:rPr lang="ru-RU" sz="2400" dirty="0"/>
              <a:t>можно назвать любую группу людей со своими правилами, традициями, устоявшимся составом. Обычно члены в нем связаны межличностными отношениями и общими задачами. Однако совместная цель присутствует не всегда. Каждый может действовать в своих интересах.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  <a:solidFill>
            <a:srgbClr val="92D050"/>
          </a:solidFill>
        </p:spPr>
        <p:txBody>
          <a:bodyPr/>
          <a:lstStyle/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77992"/>
              </p:ext>
            </p:extLst>
          </p:nvPr>
        </p:nvGraphicFramePr>
        <p:xfrm>
          <a:off x="611560" y="1052736"/>
          <a:ext cx="8208912" cy="2060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4027"/>
                <a:gridCol w="4104885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</a:rPr>
                        <a:t>качества необходимые человеку, чтобы работать в команде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</a:rPr>
                        <a:t>качества, недопустимые в командной работе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0089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15616" y="3429000"/>
            <a:ext cx="3040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Притча «Мудрецы </a:t>
            </a:r>
            <a:r>
              <a:rPr lang="ru-RU" dirty="0"/>
              <a:t>и слон»</a:t>
            </a:r>
          </a:p>
        </p:txBody>
      </p:sp>
      <p:pic>
        <p:nvPicPr>
          <p:cNvPr id="7" name="Рисунок 6" descr="Ð¡Ð»Ð¾Ð½ Ð¸ ÑÐ»ÐµÐ¿ÑÐµ Ð¼ÑÐ´ÑÐµÑÑ â Ð¿ÑÐ¸ÑÑÐ°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872" y="2996952"/>
            <a:ext cx="4664600" cy="3312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Качество, необходимое для работы в команде: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  <a:solidFill>
            <a:srgbClr val="92D050"/>
          </a:solidFill>
        </p:spPr>
        <p:txBody>
          <a:bodyPr/>
          <a:lstStyle/>
          <a:p>
            <a:pPr marL="0" indent="0" algn="just">
              <a:buNone/>
            </a:pPr>
            <a:r>
              <a:rPr lang="ru-RU" sz="2200" b="1" dirty="0"/>
              <a:t>Коммуникабельность </a:t>
            </a:r>
            <a:r>
              <a:rPr lang="ru-RU" sz="2200" dirty="0"/>
              <a:t>часто называют общительностью. На самом деле между двумя этими терминами существует много отличий. Так что же такое коммуникабельность? Умение работать в команде, находить подход к собеседнику, добиваться его расположения, налаживать доброжелательные отношения – все это характерно для коммуникабельности. Основной задачей всех действий является налаживание взаимовыгодного сотрудничества между членами команды. При развитых коммуникативных навыках, даже в незнакомой ситуации человеку будет легко и комфортно. С их помощью можно легко овладеть вниманием аудитории, донести до них свои идеи и мысли. Коммуникабельность помогает достигать поставленные цели.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работы в команде: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1 рецепт</a:t>
            </a:r>
            <a:r>
              <a:rPr lang="ru-RU" sz="1800" dirty="0"/>
              <a:t>. Старайтесь сохранять спокойствие, быть уверенным в своих силах. Лишняя суета, заискивающие взгляды, повышение либо понижение голоса во время разговора не допустимы. Вы должны выглядеть раскрепощенно, говорить негромким голосом, размеренным тоном. В таком случае собеседник серьёзно отнесется к вашим словам. </a:t>
            </a:r>
          </a:p>
          <a:p>
            <a:pPr marL="0" indent="0">
              <a:buNone/>
            </a:pPr>
            <a:r>
              <a:rPr lang="ru-RU" sz="1800" dirty="0"/>
              <a:t> </a:t>
            </a:r>
          </a:p>
          <a:p>
            <a:pPr marL="0" indent="0">
              <a:buNone/>
            </a:pPr>
            <a:r>
              <a:rPr lang="ru-RU" sz="1800" b="1" dirty="0"/>
              <a:t>2 рецепт.</a:t>
            </a:r>
            <a:r>
              <a:rPr lang="ru-RU" sz="1800" dirty="0"/>
              <a:t> Умение работать в команде не допускает поспешных выводов о человеке по социальному статусу, внешнему облику. Важно найти в партнере положительные качества, чтобы настроиться на конструктивное сотрудничество, это и предполагает умение работать в команде. </a:t>
            </a:r>
          </a:p>
          <a:p>
            <a:pPr marL="0" indent="0">
              <a:buNone/>
            </a:pPr>
            <a:r>
              <a:rPr lang="ru-RU" sz="1800" b="1" dirty="0"/>
              <a:t> </a:t>
            </a:r>
            <a:endParaRPr lang="ru-RU" sz="1800" dirty="0"/>
          </a:p>
          <a:p>
            <a:pPr marL="0" indent="0">
              <a:buNone/>
            </a:pPr>
            <a:r>
              <a:rPr lang="ru-RU" sz="1800" b="1" dirty="0"/>
              <a:t>3 рецепт.</a:t>
            </a:r>
            <a:r>
              <a:rPr lang="ru-RU" sz="1800" dirty="0"/>
              <a:t> Необходимо научиться слушать своего коллегу. Не перебивайте собеседника на полуслове, дайте ему шанс высказать свою точку зрения, и только после этого предлагайте личные контраргументы либо аргументы. 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23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Лидерские качества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При выборе кандидатов для работы в команде, каждый руководитель в первую очередь анализирует личные качества, которые проявляет работник. Для команды нужны те, кто способен вовлекать в достижение высоких результатов своих коллег. Лидерские качества необходимы для удачного завершения работы. Человек, владеющий ими, способен самостоятельно принимать важные решения, брать на себя ответственность.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049026"/>
      </p:ext>
    </p:extLst>
  </p:cSld>
  <p:clrMapOvr>
    <a:masterClrMapping/>
  </p:clrMapOvr>
</p:sld>
</file>

<file path=ppt/theme/theme1.xml><?xml version="1.0" encoding="utf-8"?>
<a:theme xmlns:a="http://schemas.openxmlformats.org/drawingml/2006/main" name="ученик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ученик</Template>
  <TotalTime>239</TotalTime>
  <Words>998</Words>
  <Application>Microsoft Office PowerPoint</Application>
  <PresentationFormat>Экран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ученик</vt:lpstr>
      <vt:lpstr>Презентация PowerPoint</vt:lpstr>
      <vt:lpstr>Презентация PowerPoint</vt:lpstr>
      <vt:lpstr>Рисунок солнца. Задание. </vt:lpstr>
      <vt:lpstr>Характеристика команды и коллектива, их сходство и отличия.</vt:lpstr>
      <vt:lpstr>Что такое команда?  Что такое коллектив?</vt:lpstr>
      <vt:lpstr>Презентация PowerPoint</vt:lpstr>
      <vt:lpstr>Качество, необходимое для работы в команде:</vt:lpstr>
      <vt:lpstr>Правила работы в команде:</vt:lpstr>
      <vt:lpstr>Лидерские качества:</vt:lpstr>
      <vt:lpstr>Что такое неуживчивость? Какого человека называют неуживчивым? </vt:lpstr>
      <vt:lpstr>Презентация PowerPoint</vt:lpstr>
      <vt:lpstr>Прочтите, обдумайте и объясните, что значит данное  выражение:</vt:lpstr>
      <vt:lpstr>Прочтите, подумайте и объясните, какой смысл вложили наш предки в поговорки:</vt:lpstr>
      <vt:lpstr>№ 1</vt:lpstr>
      <vt:lpstr>№ 2</vt:lpstr>
      <vt:lpstr>№ 3</vt:lpstr>
      <vt:lpstr>Умеете ли лично вы работать в коллективе? </vt:lpstr>
      <vt:lpstr>Старая, мудрая притча</vt:lpstr>
      <vt:lpstr>  И как бы не писали складно,  Не просто быть - одна команда!  В огонь и в воду друг за дружкой,  Делиться хлебом четвертушкой!    И пить, и есть с одною чашки,  Всегда шагать в одной упряжке!  И мысли, цели, устремленья,  Читать в глазах в одно мгновенье!    Команда может поддержать,  Любить, ценить и уважать!  Не может тени быть сомненья…  Команда – это исключенье!    В ней все друг друга уважают,  В одну дуду всегда играют!  И каждый в ней один кулак,  Поверьте мне, всё это так!    В моей команде – ТЫ и Я!  А вместе МЫ -  одна семья!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2001-12-31T19:22:23Z</dcterms:created>
  <dcterms:modified xsi:type="dcterms:W3CDTF">2019-03-12T19:42:58Z</dcterms:modified>
</cp:coreProperties>
</file>